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  <p:sldMasterId id="2147483687" r:id="rId5"/>
  </p:sldMasterIdLst>
  <p:notesMasterIdLst>
    <p:notesMasterId r:id="rId47"/>
  </p:notesMasterIdLst>
  <p:handoutMasterIdLst>
    <p:handoutMasterId r:id="rId48"/>
  </p:handoutMasterIdLst>
  <p:sldIdLst>
    <p:sldId id="394" r:id="rId6"/>
    <p:sldId id="395" r:id="rId7"/>
    <p:sldId id="396" r:id="rId8"/>
    <p:sldId id="440" r:id="rId9"/>
    <p:sldId id="447" r:id="rId10"/>
    <p:sldId id="448" r:id="rId11"/>
    <p:sldId id="449" r:id="rId12"/>
    <p:sldId id="465" r:id="rId13"/>
    <p:sldId id="450" r:id="rId14"/>
    <p:sldId id="451" r:id="rId15"/>
    <p:sldId id="452" r:id="rId16"/>
    <p:sldId id="441" r:id="rId17"/>
    <p:sldId id="442" r:id="rId18"/>
    <p:sldId id="461" r:id="rId19"/>
    <p:sldId id="463" r:id="rId20"/>
    <p:sldId id="462" r:id="rId21"/>
    <p:sldId id="445" r:id="rId22"/>
    <p:sldId id="446" r:id="rId23"/>
    <p:sldId id="453" r:id="rId24"/>
    <p:sldId id="479" r:id="rId25"/>
    <p:sldId id="455" r:id="rId26"/>
    <p:sldId id="456" r:id="rId27"/>
    <p:sldId id="457" r:id="rId28"/>
    <p:sldId id="474" r:id="rId29"/>
    <p:sldId id="477" r:id="rId30"/>
    <p:sldId id="454" r:id="rId31"/>
    <p:sldId id="459" r:id="rId32"/>
    <p:sldId id="458" r:id="rId33"/>
    <p:sldId id="460" r:id="rId34"/>
    <p:sldId id="443" r:id="rId35"/>
    <p:sldId id="466" r:id="rId36"/>
    <p:sldId id="467" r:id="rId37"/>
    <p:sldId id="468" r:id="rId38"/>
    <p:sldId id="469" r:id="rId39"/>
    <p:sldId id="470" r:id="rId40"/>
    <p:sldId id="472" r:id="rId41"/>
    <p:sldId id="349" r:id="rId42"/>
    <p:sldId id="481" r:id="rId43"/>
    <p:sldId id="482" r:id="rId44"/>
    <p:sldId id="438" r:id="rId45"/>
    <p:sldId id="48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8DC9E"/>
    <a:srgbClr val="603A14"/>
    <a:srgbClr val="E85C0E"/>
    <a:srgbClr val="BAB398"/>
    <a:srgbClr val="ADA485"/>
    <a:srgbClr val="C6C0AA"/>
    <a:srgbClr val="663606"/>
    <a:srgbClr val="663106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-586" y="-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1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5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44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9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8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97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3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77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12/5/2015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3706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12/5/2015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317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743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197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887144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15" y="4419600"/>
            <a:ext cx="2641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72" y="4419600"/>
            <a:ext cx="165797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88560"/>
            <a:ext cx="2480050" cy="27216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225152" y="3526702"/>
            <a:ext cx="213105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1746828"/>
            <a:ext cx="5178426" cy="480299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marL="360000"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marL="360000"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marL="360000"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marL="360000"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marL="360000"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HTML/CSS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en-US" dirty="0" smtClean="0"/>
              <a:t>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828800"/>
            <a:ext cx="5467090" cy="4852447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the space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Calculating distances in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56" y="2743200"/>
            <a:ext cx="2746537" cy="19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43" y="4685279"/>
            <a:ext cx="2275824" cy="1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4685280"/>
            <a:ext cx="2275824" cy="1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008" y="4953000"/>
            <a:ext cx="2761686" cy="13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B</a:t>
            </a:r>
            <a:r>
              <a:rPr lang="en-US" dirty="0" smtClean="0"/>
              <a:t> (byte/octet) = 8 bits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KB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(kilobyte) = 1024 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MB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(megabyte) = </a:t>
            </a:r>
            <a:r>
              <a:rPr lang="en-US" dirty="0"/>
              <a:t>1024 </a:t>
            </a:r>
            <a:r>
              <a:rPr lang="en-US" dirty="0" smtClean="0"/>
              <a:t>KB = 1024 B * 1024 B </a:t>
            </a:r>
            <a:r>
              <a:rPr lang="en-US" dirty="0"/>
              <a:t>= </a:t>
            </a:r>
            <a:r>
              <a:rPr lang="en-US" dirty="0" smtClean="0"/>
              <a:t>1,048,576 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GB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(gigabyte) = 1024 MB = 1024 B </a:t>
            </a:r>
            <a:r>
              <a:rPr lang="en-US" dirty="0"/>
              <a:t>* </a:t>
            </a:r>
            <a:r>
              <a:rPr lang="en-US" dirty="0" smtClean="0"/>
              <a:t>1024 B * 1024 </a:t>
            </a:r>
            <a:r>
              <a:rPr lang="en-US" dirty="0"/>
              <a:t>B </a:t>
            </a:r>
            <a:r>
              <a:rPr lang="en-US" dirty="0" smtClean="0"/>
              <a:t>= 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 = 1,073,741,824 B</a:t>
            </a:r>
          </a:p>
          <a:p>
            <a:r>
              <a:rPr lang="en-US" dirty="0">
                <a:solidFill>
                  <a:srgbClr val="F3BE60"/>
                </a:solidFill>
              </a:rPr>
              <a:t>1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TB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(terabyte</a:t>
            </a:r>
            <a:r>
              <a:rPr lang="en-US" dirty="0"/>
              <a:t>) </a:t>
            </a:r>
            <a:r>
              <a:rPr lang="en-US" dirty="0" smtClean="0"/>
              <a:t> = 1024 GB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PB </a:t>
            </a:r>
            <a:r>
              <a:rPr lang="en-US" dirty="0" smtClean="0"/>
              <a:t>(petabyte), </a:t>
            </a:r>
            <a:r>
              <a:rPr lang="en-US" dirty="0" smtClean="0">
                <a:solidFill>
                  <a:srgbClr val="F3BE60"/>
                </a:solidFill>
              </a:rPr>
              <a:t>EB</a:t>
            </a:r>
            <a:r>
              <a:rPr lang="en-US" dirty="0" smtClean="0"/>
              <a:t> (exabyte), </a:t>
            </a:r>
            <a:r>
              <a:rPr lang="en-US" dirty="0" smtClean="0">
                <a:solidFill>
                  <a:srgbClr val="F3BE60"/>
                </a:solidFill>
              </a:rPr>
              <a:t>ZB</a:t>
            </a:r>
            <a:r>
              <a:rPr lang="en-US" dirty="0" smtClean="0"/>
              <a:t> (zettabyte), </a:t>
            </a:r>
            <a:r>
              <a:rPr lang="en-US" dirty="0" smtClean="0">
                <a:solidFill>
                  <a:srgbClr val="F3BE60"/>
                </a:solidFill>
              </a:rPr>
              <a:t>YB</a:t>
            </a:r>
            <a:r>
              <a:rPr lang="en-US" dirty="0" smtClean="0"/>
              <a:t> (yottabyte)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3BE60"/>
                </a:solidFill>
              </a:rPr>
              <a:t>*HDD 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GB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= 1000 </a:t>
            </a:r>
            <a:r>
              <a:rPr lang="en-US" b="1" dirty="0" smtClean="0"/>
              <a:t>MB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* 1000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/>
              <a:t>MB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Units </a:t>
            </a:r>
            <a:r>
              <a:rPr lang="en-US" dirty="0"/>
              <a:t>of 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495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812" y="1313294"/>
            <a:ext cx="11811000" cy="50875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130100" y="1876528"/>
            <a:ext cx="10557471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1010011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1100110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1110100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1010101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1101001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1731290" y="2445211"/>
            <a:ext cx="9173838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130100" y="3131011"/>
            <a:ext cx="10557471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39724" y="2338195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3597677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731290" y="4182452"/>
            <a:ext cx="9173838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130100" y="4846553"/>
            <a:ext cx="10595571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39724" y="5308220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2" y="4691166"/>
            <a:ext cx="10220324" cy="820600"/>
          </a:xfrm>
        </p:spPr>
        <p:txBody>
          <a:bodyPr/>
          <a:lstStyle/>
          <a:p>
            <a:r>
              <a:rPr lang="en-US" dirty="0" smtClean="0"/>
              <a:t>Binary systems</a:t>
            </a:r>
            <a:endParaRPr lang="en-US" dirty="0"/>
          </a:p>
        </p:txBody>
      </p:sp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247899"/>
            <a:ext cx="3021504" cy="21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247900"/>
            <a:ext cx="4267872" cy="213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1979612" y="54531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1044388"/>
            <a:ext cx="3330220" cy="34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both </a:t>
            </a:r>
            <a:r>
              <a:rPr lang="en-US" altLang="en-US" dirty="0" smtClean="0"/>
              <a:t>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58" y="1377953"/>
            <a:ext cx="4921710" cy="365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Course Introduction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723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1651</Words>
  <Application>Microsoft Office PowerPoint</Application>
  <PresentationFormat>Custom</PresentationFormat>
  <Paragraphs>380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SoftUni 16x9</vt:lpstr>
      <vt:lpstr>2_SoftUni 16x9</vt:lpstr>
      <vt:lpstr>3_SoftUni 16x9</vt:lpstr>
      <vt:lpstr>1_SoftUni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Units of Data</vt:lpstr>
      <vt:lpstr>Binary Numeral System</vt:lpstr>
      <vt:lpstr>Binary to Decimal Conversion</vt:lpstr>
      <vt:lpstr>Decimal to Binary Conversion</vt:lpstr>
      <vt:lpstr>Binary Examples</vt:lpstr>
      <vt:lpstr>Binary systems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Programming Basics – Course Introduction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2015-12-05T20:53:48Z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